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1550" r:id="rId2"/>
    <p:sldId id="1551" r:id="rId3"/>
    <p:sldId id="1523" r:id="rId4"/>
    <p:sldId id="1549" r:id="rId5"/>
    <p:sldId id="1552" r:id="rId6"/>
    <p:sldId id="1555" r:id="rId7"/>
    <p:sldId id="1553" r:id="rId8"/>
    <p:sldId id="1554" r:id="rId9"/>
    <p:sldId id="1560" r:id="rId10"/>
    <p:sldId id="1561" r:id="rId11"/>
    <p:sldId id="1562" r:id="rId12"/>
    <p:sldId id="1563" r:id="rId13"/>
    <p:sldId id="1564" r:id="rId14"/>
    <p:sldId id="1569" r:id="rId15"/>
    <p:sldId id="1573" r:id="rId16"/>
    <p:sldId id="1574" r:id="rId17"/>
    <p:sldId id="1575" r:id="rId18"/>
    <p:sldId id="1572" r:id="rId19"/>
    <p:sldId id="1577" r:id="rId20"/>
    <p:sldId id="1578" r:id="rId21"/>
    <p:sldId id="1579" r:id="rId22"/>
    <p:sldId id="1580" r:id="rId23"/>
    <p:sldId id="1581" r:id="rId24"/>
    <p:sldId id="1582" r:id="rId25"/>
    <p:sldId id="1593" r:id="rId26"/>
    <p:sldId id="1600" r:id="rId27"/>
    <p:sldId id="1599" r:id="rId28"/>
    <p:sldId id="1598" r:id="rId29"/>
    <p:sldId id="1602" r:id="rId30"/>
    <p:sldId id="1604" r:id="rId31"/>
    <p:sldId id="1603" r:id="rId32"/>
    <p:sldId id="1605" r:id="rId33"/>
    <p:sldId id="1601" r:id="rId34"/>
    <p:sldId id="1607" r:id="rId35"/>
    <p:sldId id="1608" r:id="rId36"/>
    <p:sldId id="1566" r:id="rId37"/>
    <p:sldId id="1565" r:id="rId38"/>
    <p:sldId id="1583" r:id="rId39"/>
    <p:sldId id="1584" r:id="rId40"/>
    <p:sldId id="1606" r:id="rId41"/>
    <p:sldId id="1596" r:id="rId42"/>
    <p:sldId id="1594" r:id="rId43"/>
    <p:sldId id="1591" r:id="rId44"/>
    <p:sldId id="1597" r:id="rId45"/>
    <p:sldId id="1595" r:id="rId46"/>
    <p:sldId id="1592" r:id="rId47"/>
    <p:sldId id="1610" r:id="rId48"/>
    <p:sldId id="1611" r:id="rId49"/>
    <p:sldId id="1612" r:id="rId50"/>
    <p:sldId id="1614" r:id="rId5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d" id="{18804649-ECF5-4049-8816-D18E193D37D5}">
          <p14:sldIdLst>
            <p14:sldId id="1550"/>
            <p14:sldId id="1551"/>
            <p14:sldId id="1523"/>
            <p14:sldId id="1549"/>
            <p14:sldId id="1552"/>
            <p14:sldId id="1555"/>
            <p14:sldId id="1553"/>
            <p14:sldId id="1554"/>
            <p14:sldId id="1560"/>
            <p14:sldId id="1561"/>
            <p14:sldId id="1562"/>
            <p14:sldId id="1563"/>
            <p14:sldId id="1564"/>
            <p14:sldId id="1569"/>
            <p14:sldId id="1573"/>
            <p14:sldId id="1574"/>
            <p14:sldId id="1575"/>
            <p14:sldId id="1572"/>
            <p14:sldId id="1577"/>
            <p14:sldId id="1578"/>
            <p14:sldId id="1579"/>
            <p14:sldId id="1580"/>
            <p14:sldId id="1581"/>
            <p14:sldId id="1582"/>
            <p14:sldId id="1593"/>
            <p14:sldId id="1600"/>
            <p14:sldId id="1599"/>
            <p14:sldId id="1598"/>
            <p14:sldId id="1602"/>
            <p14:sldId id="1604"/>
            <p14:sldId id="1603"/>
            <p14:sldId id="1605"/>
            <p14:sldId id="1601"/>
            <p14:sldId id="1607"/>
            <p14:sldId id="1608"/>
          </p14:sldIdLst>
        </p14:section>
        <p14:section name="Selection Resuls" id="{E9A55C62-0B0E-1F4E-93AF-7C1C66000A23}">
          <p14:sldIdLst>
            <p14:sldId id="1566"/>
            <p14:sldId id="1565"/>
            <p14:sldId id="1583"/>
            <p14:sldId id="1584"/>
          </p14:sldIdLst>
        </p14:section>
        <p14:section name="2022.08.18 (Resutls)" id="{C83361AE-0B35-4C4E-A91D-AEBEF8C8FAA4}">
          <p14:sldIdLst>
            <p14:sldId id="1606"/>
            <p14:sldId id="1596"/>
            <p14:sldId id="1594"/>
            <p14:sldId id="1591"/>
            <p14:sldId id="1597"/>
            <p14:sldId id="1595"/>
            <p14:sldId id="1592"/>
            <p14:sldId id="1610"/>
            <p14:sldId id="1611"/>
            <p14:sldId id="1612"/>
          </p14:sldIdLst>
        </p14:section>
        <p14:section name="new" id="{700C7EC0-5AAD-472A-8F91-10E1486B0907}">
          <p14:sldIdLst>
            <p14:sldId id="1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6">
          <p15:clr>
            <a:srgbClr val="A4A3A4"/>
          </p15:clr>
        </p15:guide>
        <p15:guide id="2" pos="37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3300"/>
    <a:srgbClr val="B2B2B2"/>
    <a:srgbClr val="202020"/>
    <a:srgbClr val="323232"/>
    <a:srgbClr val="CC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6" autoAdjust="0"/>
    <p:restoredTop sz="88243"/>
  </p:normalViewPr>
  <p:slideViewPr>
    <p:cSldViewPr snapToGrid="0" showGuides="1">
      <p:cViewPr varScale="1">
        <p:scale>
          <a:sx n="113" d="100"/>
          <a:sy n="113" d="100"/>
        </p:scale>
        <p:origin x="1144" y="176"/>
      </p:cViewPr>
      <p:guideLst>
        <p:guide orient="horz" pos="2446"/>
        <p:guide pos="37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9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是經過挑選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例如計算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gain)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而決定是否要繼續修剪，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則是隨機的修剪。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是經過訓練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後選出的，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即用原本的資料集。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78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Max run setting = 10000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e.g</a:t>
            </a:r>
            <a:r>
              <a:rPr kumimoji="1" lang="en-US" altLang="zh-TW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Max run 10000 set top 80. (add Ranking import : age, </a:t>
            </a:r>
            <a:r>
              <a:rPr kumimoji="1" lang="en-US" altLang="zh-TW" dirty="0" err="1"/>
              <a:t>edu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Overall model feature selection. </a:t>
            </a:r>
          </a:p>
          <a:p>
            <a:r>
              <a:rPr kumimoji="1" lang="en-US" altLang="zh-TW" dirty="0"/>
              <a:t>Un-super </a:t>
            </a:r>
            <a:r>
              <a:rPr kumimoji="1" lang="zh-TW" altLang="en-US" dirty="0"/>
              <a:t>群聚分析</a:t>
            </a:r>
            <a:r>
              <a:rPr kumimoji="1" lang="en-US" altLang="zh-TW" dirty="0"/>
              <a:t>. 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6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4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*EDA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*Raid mark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0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FC</a:t>
            </a:r>
            <a:r>
              <a:rPr kumimoji="1"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00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fld id="{BEDED714-68C8-44B6-9732-DDF7DD97772E}" type="datetime1">
              <a:rPr lang="zh-CN" altLang="en-US"/>
              <a:t>2022/8/26</a:t>
            </a:fld>
            <a:endParaRPr lang="zh-CN" alt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defRPr/>
            </a:pPr>
            <a:fld id="{8CF7581E-C9C7-4035-8AC9-880348F0A7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DC5E6B-4175-4FFB-B5AE-4E123AB7D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6B4CF0-CBBB-49BA-806C-61DCC14C1F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7A54C-86A0-49BA-AFB3-945990C39229}" type="datetimeFigureOut">
              <a:rPr lang="zh-CN" altLang="en-US"/>
              <a:t>2022/8/26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9E4F83-A485-4394-AD63-6C62C12FCD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  <a:t>2022/8/26</a:t>
            </a:fld>
            <a:endParaRPr lang="zh-CN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Data format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500"/>
              <a:t>metric scores</a:t>
            </a:r>
          </a:p>
          <a:p>
            <a:pPr lvl="1"/>
            <a:r>
              <a:rPr lang="en-US" altLang="zh-TW" sz="2185"/>
              <a:t>AD8 (</a:t>
            </a:r>
            <a:r>
              <a:rPr lang="zh-TW" altLang="en-US" sz="2185"/>
              <a:t>主觀認知障礙</a:t>
            </a:r>
            <a:r>
              <a:rPr lang="en-US" altLang="zh-TW" sz="2185"/>
              <a:t>)</a:t>
            </a:r>
          </a:p>
          <a:p>
            <a:pPr lvl="1"/>
            <a:r>
              <a:rPr lang="en-US" altLang="zh-TW" sz="2185"/>
              <a:t>MOCA (</a:t>
            </a:r>
            <a:r>
              <a:rPr lang="zh-TW" altLang="en-US" sz="2185"/>
              <a:t>客觀認知帳號</a:t>
            </a:r>
            <a:r>
              <a:rPr lang="en-US" altLang="zh-TW" sz="2185"/>
              <a:t>)</a:t>
            </a:r>
          </a:p>
          <a:p>
            <a:pPr lvl="1"/>
            <a:r>
              <a:rPr lang="en-US" altLang="zh-TW" sz="2185"/>
              <a:t>HADS (</a:t>
            </a:r>
            <a:r>
              <a:rPr lang="zh-TW" altLang="en-US" sz="2185"/>
              <a:t>焦慮程度</a:t>
            </a:r>
            <a:r>
              <a:rPr lang="en-US" altLang="zh-TW" sz="2185"/>
              <a:t>)</a:t>
            </a:r>
          </a:p>
          <a:p>
            <a:pPr lvl="1"/>
            <a:endParaRPr lang="en-US" altLang="zh-TW" sz="2185"/>
          </a:p>
          <a:p>
            <a:r>
              <a:rPr lang="en-US" altLang="zh-TW" sz="2500"/>
              <a:t>data shape</a:t>
            </a:r>
          </a:p>
          <a:p>
            <a:pPr lvl="1"/>
            <a:r>
              <a:rPr lang="en-US" altLang="zh-TW" sz="2185"/>
              <a:t>1 x 300 (mdALFF)</a:t>
            </a:r>
          </a:p>
          <a:p>
            <a:pPr lvl="1"/>
            <a:r>
              <a:rPr lang="en-US" altLang="zh-TW" sz="2185"/>
              <a:t>300 x 300 (dFCmean)</a:t>
            </a:r>
          </a:p>
          <a:p>
            <a:endParaRPr lang="en-US" altLang="zh-TW" sz="2500"/>
          </a:p>
          <a:p>
            <a:endParaRPr lang="en-US" altLang="zh-TW" sz="250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30" y="3704590"/>
            <a:ext cx="3508375" cy="301879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圖片 7" descr="一張含有 文字, 棘皮動物 的圖片&#10;&#10;自動產生的描述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1"/>
          <a:stretch>
            <a:fillRect/>
          </a:stretch>
        </p:blipFill>
        <p:spPr>
          <a:xfrm>
            <a:off x="8402955" y="3704590"/>
            <a:ext cx="2987780" cy="3020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zh-TW"/>
              <a:t>model config problem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86255"/>
            <a:ext cx="4305300" cy="40005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" y="1417955"/>
            <a:ext cx="1809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/>
              <a:t>XGBRegressor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rcRect b="43105"/>
          <a:stretch>
            <a:fillRect/>
          </a:stretch>
        </p:blipFill>
        <p:spPr>
          <a:xfrm>
            <a:off x="5090795" y="1786255"/>
            <a:ext cx="6648450" cy="16637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90795" y="1417955"/>
            <a:ext cx="1829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zh-TW"/>
              <a:t>LGBM</a:t>
            </a:r>
            <a:r>
              <a:rPr lang="zh-TW" altLang="en-US"/>
              <a:t>egressor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090795" y="3602355"/>
            <a:ext cx="1633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zh-TW"/>
              <a:t>MLP</a:t>
            </a:r>
            <a:r>
              <a:rPr lang="zh-TW" altLang="en-US"/>
              <a:t>egressor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95" y="3970655"/>
            <a:ext cx="2378710" cy="28549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9600" y="3207385"/>
            <a:ext cx="4305300" cy="2425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0795" y="2650490"/>
            <a:ext cx="4305300" cy="2425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90795" y="6583045"/>
            <a:ext cx="2378075" cy="2425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870" y="3970655"/>
            <a:ext cx="425767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zh-TW"/>
              <a:t>train test balance data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5065"/>
            <a:ext cx="9790430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C3EDC-CB3D-8EA1-0AF1-AC6C5E71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EA8F1D-A92C-C0B6-D81F-D9D9FFD99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4B658D-36C4-FD81-55ED-3757CEAB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1"/>
          <a:stretch/>
        </p:blipFill>
        <p:spPr>
          <a:xfrm>
            <a:off x="0" y="1417638"/>
            <a:ext cx="12004110" cy="8151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35399A-47E4-65E2-3FEF-7BC79842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"/>
          <a:stretch/>
        </p:blipFill>
        <p:spPr>
          <a:xfrm>
            <a:off x="0" y="2223483"/>
            <a:ext cx="12004110" cy="38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4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0B160-1EBD-58F2-08D2-4B7AE25C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Gridsearch</a:t>
            </a:r>
            <a:r>
              <a:rPr kumimoji="1" lang="en-US" altLang="zh-TW" dirty="0"/>
              <a:t> cv param result </a:t>
            </a:r>
            <a:r>
              <a:rPr kumimoji="1" lang="en-US" altLang="zh-TW" dirty="0" err="1"/>
              <a:t>dict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53D8EEE-4CFC-3906-22B9-5CBA741A6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01171"/>
            <a:ext cx="10972800" cy="30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4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9C5B1-F2A3-88F4-8CFF-1AC328C8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BorutaPy</a:t>
            </a:r>
            <a:r>
              <a:rPr kumimoji="1" lang="en-US" altLang="zh-TW" dirty="0"/>
              <a:t> – Feature Selection for Regression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E5627F-5ACF-1CCF-51E9-B97D926AB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5295900" cy="1676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5BBBC3-BC86-47B9-AB92-625DFACD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76600"/>
            <a:ext cx="6235700" cy="304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FE150D-443E-51CA-1605-10E350B6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581400"/>
            <a:ext cx="8839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85E10-19EC-E47D-AAC6-DA25F0EA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Boruta Shape – ALFF Var 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D9919C-265A-B90C-DD40-64D336EA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5149E0-209E-3F20-92DF-0ADD0DA9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340100" cy="4102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874BD4-2C1F-C756-EC17-219C15CC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600200"/>
            <a:ext cx="7340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85E10-19EC-E47D-AAC6-DA25F0EA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Boruta Shape – ALFF Mean 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D9919C-265A-B90C-DD40-64D336EA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9322BC-96E2-EC3F-06B6-D8BB47A1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600200"/>
            <a:ext cx="7632700" cy="14263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D1F053-5CF1-26FA-0B91-645633EC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00200"/>
            <a:ext cx="3323368" cy="23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566D6-9685-B3AE-5227-A65E611F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B8267-A70E-D32D-37C3-DC6DA63B1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048DDA-7092-CD65-2E93-A76FEE15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6530236" cy="13365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146C19-06F6-1F10-AEBE-D68772E26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" b="24205"/>
          <a:stretch/>
        </p:blipFill>
        <p:spPr>
          <a:xfrm>
            <a:off x="609600" y="5783263"/>
            <a:ext cx="5486400" cy="259901"/>
          </a:xfrm>
          <a:prstGeom prst="rect">
            <a:avLst/>
          </a:prstGeom>
        </p:spPr>
      </p:pic>
      <p:sp>
        <p:nvSpPr>
          <p:cNvPr id="10" name="向下箭號 9">
            <a:extLst>
              <a:ext uri="{FF2B5EF4-FFF2-40B4-BE49-F238E27FC236}">
                <a16:creationId xmlns:a16="http://schemas.microsoft.com/office/drawing/2014/main" id="{9BE7383C-028E-33DE-3327-049CF25B9186}"/>
              </a:ext>
            </a:extLst>
          </p:cNvPr>
          <p:cNvSpPr/>
          <p:nvPr/>
        </p:nvSpPr>
        <p:spPr bwMode="auto">
          <a:xfrm>
            <a:off x="3215032" y="5410200"/>
            <a:ext cx="288235" cy="450402"/>
          </a:xfrm>
          <a:prstGeom prst="down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4236397-3E49-1665-20EC-6614F3368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4"/>
          <a:stretch/>
        </p:blipFill>
        <p:spPr>
          <a:xfrm>
            <a:off x="609600" y="5011020"/>
            <a:ext cx="5486400" cy="368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AB414BA-E494-9212-C62C-F5BE5B93C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19360"/>
            <a:ext cx="5089742" cy="17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406C6F-F944-2635-40DE-6C2B9F7BFEE8}"/>
              </a:ext>
            </a:extLst>
          </p:cNvPr>
          <p:cNvSpPr/>
          <p:nvPr/>
        </p:nvSpPr>
        <p:spPr bwMode="auto">
          <a:xfrm>
            <a:off x="609600" y="2375451"/>
            <a:ext cx="10972800" cy="304975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2984C5-C444-21FC-FB8A-EF602F86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Boruta Shape – Plot Result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49C73C-9964-1161-4A74-FB55ECDB2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1160"/>
            <a:ext cx="10972800" cy="3124043"/>
          </a:xfrm>
        </p:spPr>
      </p:pic>
    </p:spTree>
    <p:extLst>
      <p:ext uri="{BB962C8B-B14F-4D97-AF65-F5344CB8AC3E}">
        <p14:creationId xmlns:p14="http://schemas.microsoft.com/office/powerpoint/2010/main" val="95113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F035F-425F-BAC8-2178-C8C609B8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Cuda</a:t>
            </a:r>
            <a:r>
              <a:rPr kumimoji="1" lang="en-US" altLang="zh-TW" dirty="0"/>
              <a:t> version crack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66FE8-905A-446B-5C3F-5328C8D1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000" dirty="0" err="1"/>
              <a:t>Cuda</a:t>
            </a:r>
            <a:r>
              <a:rPr kumimoji="1" lang="en-US" altLang="zh-TW" sz="2000" dirty="0"/>
              <a:t> 10.2 can’t install at &lt;=410. So, all model can’t use GPU resource.</a:t>
            </a:r>
          </a:p>
          <a:p>
            <a:pPr lvl="1"/>
            <a:r>
              <a:rPr kumimoji="1" lang="en-US" altLang="zh-TW" sz="2000" dirty="0">
                <a:highlight>
                  <a:srgbClr val="808000"/>
                </a:highlight>
              </a:rPr>
              <a:t>Nvidia driver V.410</a:t>
            </a:r>
          </a:p>
          <a:p>
            <a:pPr lvl="2"/>
            <a:r>
              <a:rPr kumimoji="1" lang="en-US" altLang="zh-TW" sz="2000" dirty="0">
                <a:highlight>
                  <a:srgbClr val="808000"/>
                </a:highlight>
              </a:rPr>
              <a:t>1080ti </a:t>
            </a:r>
            <a:r>
              <a:rPr kumimoji="1" lang="en-US" altLang="zh-TW" sz="2000" dirty="0" err="1">
                <a:highlight>
                  <a:srgbClr val="808000"/>
                </a:highlight>
              </a:rPr>
              <a:t>cuda</a:t>
            </a:r>
            <a:r>
              <a:rPr kumimoji="1" lang="en-US" altLang="zh-TW" sz="2000" dirty="0">
                <a:highlight>
                  <a:srgbClr val="808000"/>
                </a:highlight>
              </a:rPr>
              <a:t> 10.2 support [</a:t>
            </a:r>
            <a:r>
              <a:rPr kumimoji="1" lang="en-US" altLang="zh-TW" sz="2000" dirty="0" err="1">
                <a:highlight>
                  <a:srgbClr val="808000"/>
                </a:highlight>
              </a:rPr>
              <a:t>tensorflow</a:t>
            </a:r>
            <a:r>
              <a:rPr kumimoji="1" lang="en-US" altLang="zh-TW" sz="2000" dirty="0">
                <a:highlight>
                  <a:srgbClr val="808000"/>
                </a:highlight>
              </a:rPr>
              <a:t>&lt;=1.12.0, torch &lt;=1.9]</a:t>
            </a:r>
          </a:p>
          <a:p>
            <a:pPr lvl="1"/>
            <a:r>
              <a:rPr kumimoji="1" lang="en-US" altLang="zh-TW" sz="2000" dirty="0">
                <a:highlight>
                  <a:srgbClr val="808000"/>
                </a:highlight>
              </a:rPr>
              <a:t>Nvidia driver V.510</a:t>
            </a:r>
          </a:p>
          <a:p>
            <a:pPr lvl="2"/>
            <a:r>
              <a:rPr kumimoji="1" lang="en-US" altLang="zh-TW" sz="2000" dirty="0">
                <a:highlight>
                  <a:srgbClr val="808000"/>
                </a:highlight>
              </a:rPr>
              <a:t>3080ti </a:t>
            </a:r>
            <a:r>
              <a:rPr kumimoji="1" lang="en-US" altLang="zh-TW" sz="2000" dirty="0" err="1">
                <a:highlight>
                  <a:srgbClr val="808000"/>
                </a:highlight>
              </a:rPr>
              <a:t>cuda</a:t>
            </a:r>
            <a:r>
              <a:rPr kumimoji="1" lang="en-US" altLang="zh-TW" sz="2000" dirty="0">
                <a:highlight>
                  <a:srgbClr val="808000"/>
                </a:highlight>
              </a:rPr>
              <a:t> 11.6 support [</a:t>
            </a:r>
            <a:r>
              <a:rPr kumimoji="1" lang="en-US" altLang="zh-TW" sz="2000" dirty="0" err="1">
                <a:highlight>
                  <a:srgbClr val="808000"/>
                </a:highlight>
              </a:rPr>
              <a:t>tensorflow</a:t>
            </a:r>
            <a:r>
              <a:rPr kumimoji="1" lang="en-US" altLang="zh-TW" sz="2000" dirty="0">
                <a:highlight>
                  <a:srgbClr val="808000"/>
                </a:highlight>
              </a:rPr>
              <a:t> 1.16.0, torch 1.12.1.cuda]</a:t>
            </a:r>
          </a:p>
          <a:p>
            <a:pPr lvl="2"/>
            <a:endParaRPr kumimoji="1" lang="en-US" altLang="zh-TW" sz="2000" dirty="0"/>
          </a:p>
          <a:p>
            <a:pPr lvl="1"/>
            <a:r>
              <a:rPr kumimoji="1" lang="en-US" altLang="zh-TW" sz="2000" dirty="0">
                <a:highlight>
                  <a:srgbClr val="0000FF"/>
                </a:highlight>
              </a:rPr>
              <a:t>Remove all system backup driver deb data</a:t>
            </a:r>
          </a:p>
          <a:p>
            <a:pPr lvl="1"/>
            <a:r>
              <a:rPr kumimoji="1" lang="en-US" altLang="zh-TW" sz="2000" dirty="0">
                <a:highlight>
                  <a:srgbClr val="0000FF"/>
                </a:highlight>
              </a:rPr>
              <a:t>Delete all </a:t>
            </a:r>
            <a:r>
              <a:rPr kumimoji="1" lang="en-US" altLang="zh-TW" sz="2000" dirty="0" err="1">
                <a:highlight>
                  <a:srgbClr val="0000FF"/>
                </a:highlight>
              </a:rPr>
              <a:t>cuda</a:t>
            </a:r>
            <a:r>
              <a:rPr kumimoji="1" lang="en-US" altLang="zh-TW" sz="2000" dirty="0">
                <a:highlight>
                  <a:srgbClr val="0000FF"/>
                </a:highlight>
              </a:rPr>
              <a:t> environment and </a:t>
            </a:r>
            <a:r>
              <a:rPr kumimoji="1" lang="en-US" altLang="zh-TW" sz="2000" dirty="0" err="1">
                <a:highlight>
                  <a:srgbClr val="0000FF"/>
                </a:highlight>
              </a:rPr>
              <a:t>cuda-cudnn</a:t>
            </a:r>
            <a:endParaRPr kumimoji="1" lang="en-US" altLang="zh-TW" sz="2000" dirty="0">
              <a:highlight>
                <a:srgbClr val="0000FF"/>
              </a:highlight>
            </a:endParaRPr>
          </a:p>
          <a:p>
            <a:pPr lvl="1"/>
            <a:r>
              <a:rPr kumimoji="1" lang="en-US" altLang="zh-TW" sz="2000" dirty="0">
                <a:highlight>
                  <a:srgbClr val="0000FF"/>
                </a:highlight>
              </a:rPr>
              <a:t>Clear all system default apt-get package</a:t>
            </a:r>
          </a:p>
          <a:p>
            <a:pPr lvl="1"/>
            <a:endParaRPr kumimoji="1" lang="en-US" altLang="zh-TW" sz="2000" dirty="0"/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Update all virtual environment</a:t>
            </a:r>
          </a:p>
          <a:p>
            <a:pPr lvl="2"/>
            <a:r>
              <a:rPr kumimoji="1" lang="en-US" altLang="zh-TW" sz="2000" dirty="0">
                <a:solidFill>
                  <a:srgbClr val="FF0000"/>
                </a:solidFill>
              </a:rPr>
              <a:t>SCD, SGD-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tf</a:t>
            </a:r>
            <a:r>
              <a:rPr kumimoji="1" lang="en-US" altLang="zh-TW" sz="2000" dirty="0">
                <a:solidFill>
                  <a:srgbClr val="FF0000"/>
                </a:solidFill>
              </a:rPr>
              <a:t>, SGD-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pt</a:t>
            </a:r>
            <a:r>
              <a:rPr kumimoji="1" lang="en-US" altLang="zh-TW" sz="2000" dirty="0">
                <a:solidFill>
                  <a:srgbClr val="FF0000"/>
                </a:solidFill>
              </a:rPr>
              <a:t>, SGD-extend,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lstm-exper</a:t>
            </a:r>
            <a:endParaRPr kumimoji="1" lang="en-US" altLang="zh-TW" sz="2000" dirty="0">
              <a:solidFill>
                <a:srgbClr val="FF0000"/>
              </a:solidFill>
            </a:endParaRPr>
          </a:p>
          <a:p>
            <a:pPr lvl="1"/>
            <a:r>
              <a:rPr kumimoji="1" lang="en-US" altLang="zh-TW" sz="2400" dirty="0">
                <a:solidFill>
                  <a:srgbClr val="FF0000"/>
                </a:solidFill>
              </a:rPr>
              <a:t>Done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5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Experiment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model</a:t>
            </a:r>
          </a:p>
          <a:p>
            <a:pPr lvl="1"/>
            <a:r>
              <a:rPr lang="en-US" altLang="zh-TW"/>
              <a:t>SVM、RF、LGBM、DNN</a:t>
            </a:r>
          </a:p>
          <a:p>
            <a:endParaRPr lang="en-US" altLang="zh-TW"/>
          </a:p>
          <a:p>
            <a:r>
              <a:rPr lang="en-US" altLang="zh-TW"/>
              <a:t>data num</a:t>
            </a:r>
          </a:p>
          <a:p>
            <a:pPr lvl="1"/>
            <a:r>
              <a:rPr lang="en-US" altLang="zh-TW"/>
              <a:t>85 patient</a:t>
            </a:r>
          </a:p>
          <a:p>
            <a:endParaRPr lang="en-US" altLang="zh-TW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702B7-3992-8F57-4FCA-97C40D88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AD8 &amp; MOCA [mean, variable] feature selection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174898-E68C-3A3A-26EC-1CD2B9CE4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DC8F93-5346-2526-CACE-902D2DD9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2227224" cy="45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D4C1-49CC-DE97-F6AB-A7DD5F4B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BorutaPy</a:t>
            </a:r>
            <a:r>
              <a:rPr kumimoji="1" lang="en-US" altLang="zh-TW" dirty="0"/>
              <a:t> – </a:t>
            </a:r>
            <a:r>
              <a:rPr kumimoji="1" lang="en-US" altLang="zh-TW" dirty="0" err="1"/>
              <a:t>e.g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EF7D3-9497-CBEB-4E22-7C63FB55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CC1ED0-4CCF-0DB1-E335-02B248A6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77887"/>
            <a:ext cx="7526116" cy="26139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A288B1-5DB4-0B1E-82ED-FF3A2571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713" y="1600199"/>
            <a:ext cx="1901687" cy="45229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8D0C8D-D27F-D506-D5B4-DF6420DD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126368"/>
            <a:ext cx="7526116" cy="9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1C0A8-D965-C3CB-D6FC-704FC9DB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BorutaPy</a:t>
            </a:r>
            <a:r>
              <a:rPr kumimoji="1" lang="en-US" altLang="zh-TW" dirty="0"/>
              <a:t> – </a:t>
            </a:r>
            <a:r>
              <a:rPr kumimoji="1" lang="en-US" altLang="zh-TW" dirty="0" err="1"/>
              <a:t>e.g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81C152-847F-9BBC-3364-6DFD3B7E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0684D4-42C7-5F2E-50BF-384BE636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451410" cy="46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9367C-24C8-DD9F-3E80-4F04FA48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BorutaPy</a:t>
            </a:r>
            <a:r>
              <a:rPr kumimoji="1" lang="en-US" altLang="zh-TW" dirty="0"/>
              <a:t> – </a:t>
            </a:r>
            <a:r>
              <a:rPr kumimoji="1" lang="en-US" altLang="zh-TW" dirty="0" err="1"/>
              <a:t>e.g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0FAB1B-3D69-FEC9-5F2D-6B6237673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B7A54-AD28-8840-9782-CB69F6AF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199"/>
            <a:ext cx="7460974" cy="4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DC64D-5D45-B415-CCAE-682D02E9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BorutaPy</a:t>
            </a:r>
            <a:r>
              <a:rPr kumimoji="1" lang="en-US" altLang="zh-TW" dirty="0"/>
              <a:t> – </a:t>
            </a:r>
            <a:r>
              <a:rPr kumimoji="1" lang="en-US" altLang="zh-TW" dirty="0" err="1"/>
              <a:t>e.g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1E95A0-D856-B62E-A954-7BB612EEA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21D52F-AFB5-1CB5-E0BF-346E5B16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680463" cy="28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A4CEE-8FF3-F6CD-21D7-52E7B132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Feature Selection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en-US" altLang="zh-TW" dirty="0" err="1"/>
              <a:t>Boruta_pya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6BF988-0C89-CE7A-269C-CAFDB8C7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0000"/>
            <a:ext cx="10972800" cy="3586163"/>
          </a:xfrm>
        </p:spPr>
        <p:txBody>
          <a:bodyPr/>
          <a:lstStyle/>
          <a:p>
            <a:r>
              <a:rPr kumimoji="1" lang="en-US" altLang="zh-TW" sz="1200" dirty="0" err="1"/>
              <a:t>Boruta_py</a:t>
            </a:r>
            <a:endParaRPr kumimoji="1"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106F3B-E581-9C15-2E2D-DF1C931B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0769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7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753BB0-F8D3-EA86-84D7-BE04E951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Feature Selection – Boruta-R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18AA2D-96A0-5826-45D0-2C127BBCA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Paramter</a:t>
            </a:r>
            <a:r>
              <a:rPr kumimoji="1" lang="en-US" altLang="zh-TW" dirty="0"/>
              <a:t> setting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A4B9EE-5EAF-F821-E5D3-3D9484E1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14" y="2149340"/>
            <a:ext cx="6106578" cy="25643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267E62-3C9C-E616-7527-D3B48CAB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6" t="5078"/>
          <a:stretch/>
        </p:blipFill>
        <p:spPr>
          <a:xfrm>
            <a:off x="994714" y="4713668"/>
            <a:ext cx="6110081" cy="17666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670108-86E8-9074-8975-2B08C91F5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764" y="2171410"/>
            <a:ext cx="3081370" cy="27545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CA84D1E-0670-6200-1064-CBBC923FAB6C}"/>
              </a:ext>
            </a:extLst>
          </p:cNvPr>
          <p:cNvSpPr txBox="1"/>
          <p:nvPr/>
        </p:nvSpPr>
        <p:spPr>
          <a:xfrm>
            <a:off x="8473631" y="180207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Default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23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875F0-0BB5-596B-C26B-F4F49E15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Feature Selection – Boruta-R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9AD423-93CA-23BB-D025-2D717EC45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Important function.[Z-score, Gini, Raw]</a:t>
            </a:r>
          </a:p>
          <a:p>
            <a:r>
              <a:rPr kumimoji="1" lang="en-US" altLang="zh-TW" dirty="0" err="1"/>
              <a:t>E.g</a:t>
            </a:r>
            <a:r>
              <a:rPr kumimoji="1" lang="en-US" altLang="zh-TW" dirty="0"/>
              <a:t>: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FDBFB1-78AC-5352-6A9B-BB876005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96" y="3158331"/>
            <a:ext cx="6235700" cy="1409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9C1104-B479-D296-C69A-2B44979A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96" y="4906962"/>
            <a:ext cx="70739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0DB02-F251-B855-688F-593B982D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Feature Selection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Boruta-R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251BCA-C5AC-AF83-1912-5F0E1C32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000" dirty="0"/>
              <a:t>Imp config -</a:t>
            </a:r>
            <a:r>
              <a:rPr kumimoji="1" lang="en-US" altLang="zh-TW" sz="2000" dirty="0" err="1"/>
              <a:t>getImp</a:t>
            </a:r>
            <a:endParaRPr kumimoji="1" lang="en-US" altLang="zh-TW" sz="2000" dirty="0"/>
          </a:p>
          <a:p>
            <a:pPr lvl="1"/>
            <a:r>
              <a:rPr kumimoji="1" lang="en" altLang="zh-TW" sz="1800" dirty="0" err="1"/>
              <a:t>getImpRf</a:t>
            </a:r>
            <a:r>
              <a:rPr kumimoji="1" lang="zh-TW" altLang="en-US" sz="1800" dirty="0"/>
              <a:t> </a:t>
            </a:r>
            <a:endParaRPr kumimoji="1" lang="en-US" altLang="zh-TW" sz="1800" dirty="0"/>
          </a:p>
          <a:p>
            <a:pPr lvl="2"/>
            <a:r>
              <a:rPr kumimoji="1" lang="en-US" altLang="zh-TW" sz="1800" dirty="0"/>
              <a:t>Random Forest Z-Score</a:t>
            </a:r>
          </a:p>
          <a:p>
            <a:pPr lvl="2"/>
            <a:endParaRPr kumimoji="1" lang="en-US" altLang="zh-TW" sz="1800" dirty="0"/>
          </a:p>
          <a:p>
            <a:pPr lvl="1"/>
            <a:r>
              <a:rPr kumimoji="1" lang="en" altLang="zh-TW" sz="1800" dirty="0" err="1"/>
              <a:t>getImpFerns</a:t>
            </a:r>
            <a:endParaRPr kumimoji="1" lang="en" altLang="zh-TW" sz="1800" dirty="0"/>
          </a:p>
          <a:p>
            <a:pPr lvl="2"/>
            <a:r>
              <a:rPr kumimoji="1" lang="en" altLang="zh-TW" sz="1800" dirty="0"/>
              <a:t>Random </a:t>
            </a:r>
            <a:r>
              <a:rPr kumimoji="1" lang="en" altLang="zh-TW" sz="1800" dirty="0" err="1"/>
              <a:t>Frens</a:t>
            </a:r>
            <a:endParaRPr kumimoji="1" lang="en" altLang="zh-TW" sz="1800" dirty="0"/>
          </a:p>
          <a:p>
            <a:pPr lvl="2"/>
            <a:endParaRPr kumimoji="1" lang="en" altLang="zh-TW" sz="1800" dirty="0"/>
          </a:p>
          <a:p>
            <a:pPr lvl="1"/>
            <a:r>
              <a:rPr lang="en" altLang="zh-TW" sz="1800" dirty="0" err="1"/>
              <a:t>getImpExtra</a:t>
            </a:r>
            <a:endParaRPr lang="en" altLang="zh-TW" sz="1800" dirty="0"/>
          </a:p>
          <a:p>
            <a:pPr lvl="2"/>
            <a:r>
              <a:rPr lang="en" altLang="zh-TW" sz="1800" dirty="0" err="1"/>
              <a:t>ExtraTrees</a:t>
            </a:r>
            <a:r>
              <a:rPr lang="en" altLang="zh-TW" sz="1800" dirty="0"/>
              <a:t> </a:t>
            </a:r>
          </a:p>
          <a:p>
            <a:pPr marL="914400" lvl="2" indent="0">
              <a:buNone/>
            </a:pPr>
            <a:r>
              <a:rPr lang="en" altLang="zh-TW" sz="1800" dirty="0"/>
              <a:t>…</a:t>
            </a:r>
          </a:p>
          <a:p>
            <a:pPr marL="914400" lvl="2" indent="0">
              <a:buNone/>
            </a:pPr>
            <a:endParaRPr lang="en" altLang="zh-TW" sz="1400" dirty="0"/>
          </a:p>
          <a:p>
            <a:pPr lvl="1"/>
            <a:endParaRPr lang="en" altLang="zh-TW" sz="2200" dirty="0"/>
          </a:p>
          <a:p>
            <a:pPr lvl="1"/>
            <a:endParaRPr kumimoji="1" lang="en" altLang="zh-TW" dirty="0"/>
          </a:p>
          <a:p>
            <a:pPr lvl="2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4866D4-A9F4-469D-5A2D-BF1A256B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40" y="4061842"/>
            <a:ext cx="7076160" cy="9056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10763E-FC22-F6CA-3E60-F7347AB89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41" y="2972080"/>
            <a:ext cx="7076160" cy="9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69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E9ED2-9B5B-4FFE-5088-3BC431F1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R-Boruta(default) – SCD AD8 &amp; MOCA mean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EEEFAC-D0EE-1628-57FB-9C0E5734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E8EDE6-517F-7661-75B4-764D694F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86938"/>
            <a:ext cx="5607305" cy="3139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20B2B0-140E-747A-5D02-0BFEFA79B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05" y="2986937"/>
            <a:ext cx="5918747" cy="31392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2D8F15-71A1-0EDD-2208-B90603EDF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6413500" cy="1219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09C2E7E-6773-3553-A3D2-7787B639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904" y="2986936"/>
            <a:ext cx="5918747" cy="3139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7F3195-45A5-9F30-B1D5-684DCB647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8" y="3001962"/>
            <a:ext cx="5607305" cy="31241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F74710-B5A6-EF5E-FDDB-28960DC56D2A}"/>
              </a:ext>
            </a:extLst>
          </p:cNvPr>
          <p:cNvSpPr txBox="1"/>
          <p:nvPr/>
        </p:nvSpPr>
        <p:spPr>
          <a:xfrm>
            <a:off x="609598" y="114709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ALFF - mean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75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TW"/>
          </a:p>
        </p:txBody>
      </p:sp>
      <p:pic>
        <p:nvPicPr>
          <p:cNvPr id="13" name="Picture 1" descr="Diagram, 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955"/>
            <a:ext cx="45046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12D9A-DE78-3630-7FCD-95DB8F10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BORUTA_PY - SCD AD8 &amp; MOCA mean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A77346-0B37-D5DC-D6F8-AC8CED312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ADDBC-4E03-6BFF-D16D-546A6B312B3A}"/>
              </a:ext>
            </a:extLst>
          </p:cNvPr>
          <p:cNvSpPr txBox="1"/>
          <p:nvPr/>
        </p:nvSpPr>
        <p:spPr>
          <a:xfrm>
            <a:off x="609598" y="114709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ALFF -</a:t>
            </a:r>
            <a:r>
              <a:rPr kumimoji="1" lang="zh-TW" altLang="en-US" dirty="0"/>
              <a:t> </a:t>
            </a:r>
            <a:r>
              <a:rPr kumimoji="1" lang="en-US" altLang="zh-TW" dirty="0"/>
              <a:t>mean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DDE6C9-468C-60AD-7D93-E18880F5D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8"/>
          <a:stretch/>
        </p:blipFill>
        <p:spPr>
          <a:xfrm>
            <a:off x="3200398" y="2145267"/>
            <a:ext cx="2590800" cy="31084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A8527-0529-5711-7B7B-324BBB4CD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604298"/>
            <a:ext cx="5181600" cy="457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2104E6-DB78-53A7-B397-C4C433925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81"/>
          <a:stretch/>
        </p:blipFill>
        <p:spPr>
          <a:xfrm>
            <a:off x="609598" y="2147942"/>
            <a:ext cx="2590800" cy="31057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0AC0B37-B84B-8848-8E2C-64DE71BC7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600200"/>
            <a:ext cx="5219700" cy="444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B0CEDB8-FA88-0AAB-97C9-B19F09FFC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412"/>
          <a:stretch/>
        </p:blipFill>
        <p:spPr>
          <a:xfrm>
            <a:off x="9029700" y="2128469"/>
            <a:ext cx="2552700" cy="31160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DE88539-5B85-7017-AA7F-6E38FEE773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78"/>
          <a:stretch/>
        </p:blipFill>
        <p:spPr>
          <a:xfrm>
            <a:off x="6362700" y="2147942"/>
            <a:ext cx="2552700" cy="31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9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E9ED2-9B5B-4FFE-5088-3BC431F1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R-Boruta(default) – SCD AD8 &amp; MOCA var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EEEFAC-D0EE-1628-57FB-9C0E5734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2D8F15-71A1-0EDD-2208-B90603ED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6413500" cy="12192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5F74710-B5A6-EF5E-FDDB-28960DC56D2A}"/>
              </a:ext>
            </a:extLst>
          </p:cNvPr>
          <p:cNvSpPr txBox="1"/>
          <p:nvPr/>
        </p:nvSpPr>
        <p:spPr>
          <a:xfrm>
            <a:off x="609598" y="11470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ALFF - var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E6BC22-E75D-0C61-B78E-3F8C1705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949862"/>
            <a:ext cx="5638802" cy="31763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479936-D66E-06D7-0D20-99CCF9C9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" y="2944428"/>
            <a:ext cx="5638802" cy="31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16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12D9A-DE78-3630-7FCD-95DB8F10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BORUTA_PY - SCD AD8 &amp; MOCA var data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A77346-0B37-D5DC-D6F8-AC8CED312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ADDBC-4E03-6BFF-D16D-546A6B312B3A}"/>
              </a:ext>
            </a:extLst>
          </p:cNvPr>
          <p:cNvSpPr txBox="1"/>
          <p:nvPr/>
        </p:nvSpPr>
        <p:spPr>
          <a:xfrm>
            <a:off x="609598" y="11470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ALFF -</a:t>
            </a:r>
            <a:r>
              <a:rPr kumimoji="1" lang="zh-TW" altLang="en-US" dirty="0"/>
              <a:t> </a:t>
            </a:r>
            <a:r>
              <a:rPr kumimoji="1" lang="en-US" altLang="zh-TW" dirty="0"/>
              <a:t>var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BA12B5-5DFF-DD4F-6544-B366F8BD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1604298"/>
            <a:ext cx="5181600" cy="457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4DFB54-0C67-D291-BFE4-4ECC0878A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17"/>
          <a:stretch/>
        </p:blipFill>
        <p:spPr>
          <a:xfrm>
            <a:off x="609598" y="2109243"/>
            <a:ext cx="2603500" cy="29924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644563-7A8B-6F4D-337D-C7D87E592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17"/>
          <a:stretch/>
        </p:blipFill>
        <p:spPr>
          <a:xfrm>
            <a:off x="3213098" y="2109243"/>
            <a:ext cx="2603500" cy="29924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1AA637-1AFC-65AC-D039-CDD22D8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600200"/>
            <a:ext cx="5219700" cy="444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EF700C-EF47-7BD7-8A1C-5B9131BC3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03"/>
          <a:stretch/>
        </p:blipFill>
        <p:spPr>
          <a:xfrm>
            <a:off x="8972550" y="2109242"/>
            <a:ext cx="2590800" cy="29924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441766E-B2BD-1AA4-E22A-C9CE6DAF2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631"/>
          <a:stretch/>
        </p:blipFill>
        <p:spPr>
          <a:xfrm>
            <a:off x="6362700" y="2129881"/>
            <a:ext cx="259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33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7627F-6989-925F-5A0D-B10351B1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Scikit-learn – base model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B8D372-5E68-153E-5CA8-B8BA1596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64D70-6982-C971-8527-E4F26D0D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4783"/>
            <a:ext cx="10287000" cy="711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AB1EEE-F8D4-D7E6-8C1D-16725814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15091"/>
            <a:ext cx="10287000" cy="656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DF1A7A-3206-97D1-0958-98E88B6F5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71708"/>
            <a:ext cx="10287000" cy="1257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EFD1BD-67FE-4B84-1FD6-2FCC6DF9E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79493"/>
            <a:ext cx="10287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87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C1CF0-5E0B-E316-DB53-332DABEE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000" dirty="0"/>
              <a:t>R-Boruta – </a:t>
            </a:r>
            <a:r>
              <a:rPr kumimoji="1" lang="en-US" altLang="zh-TW" sz="3000" dirty="0" err="1"/>
              <a:t>maxRuns</a:t>
            </a:r>
            <a:r>
              <a:rPr kumimoji="1" lang="en-US" altLang="zh-TW" sz="3000" dirty="0"/>
              <a:t> [100, 500, 10000] </a:t>
            </a:r>
            <a:br>
              <a:rPr kumimoji="1" lang="en-US" altLang="zh-TW" sz="3000" dirty="0"/>
            </a:br>
            <a:r>
              <a:rPr kumimoji="1" lang="en-US" altLang="zh-TW" sz="3000" dirty="0" err="1"/>
              <a:t>e.g</a:t>
            </a:r>
            <a:r>
              <a:rPr kumimoji="1" lang="en-US" altLang="zh-TW" sz="3000" dirty="0"/>
              <a:t>: </a:t>
            </a:r>
            <a:r>
              <a:rPr kumimoji="1" lang="en-US" altLang="zh-TW" sz="3000" dirty="0" err="1"/>
              <a:t>alff</a:t>
            </a:r>
            <a:r>
              <a:rPr kumimoji="1" lang="en-US" altLang="zh-TW" sz="3000" dirty="0"/>
              <a:t>-var-</a:t>
            </a:r>
            <a:r>
              <a:rPr kumimoji="1" lang="en-US" altLang="zh-TW" sz="3000" dirty="0" err="1"/>
              <a:t>moca</a:t>
            </a:r>
            <a:endParaRPr kumimoji="1" lang="zh-TW" altLang="en-US" sz="3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12A542-169D-35C2-512E-3AAE5EB8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85258"/>
            <a:ext cx="4647633" cy="23906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6B2383-6A02-DA0C-59A0-65643D38BBA5}"/>
              </a:ext>
            </a:extLst>
          </p:cNvPr>
          <p:cNvSpPr txBox="1"/>
          <p:nvPr/>
        </p:nvSpPr>
        <p:spPr>
          <a:xfrm>
            <a:off x="609600" y="13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100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72B85B-1F6E-1A95-5310-D18D01111BB6}"/>
              </a:ext>
            </a:extLst>
          </p:cNvPr>
          <p:cNvSpPr txBox="1"/>
          <p:nvPr/>
        </p:nvSpPr>
        <p:spPr>
          <a:xfrm>
            <a:off x="6013061" y="13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500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E080E-7F34-1766-892A-BF83FFA2E967}"/>
              </a:ext>
            </a:extLst>
          </p:cNvPr>
          <p:cNvSpPr txBox="1"/>
          <p:nvPr/>
        </p:nvSpPr>
        <p:spPr>
          <a:xfrm>
            <a:off x="609600" y="406983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10000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82AB455-9FBD-6011-A35D-458E7B7C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61" y="1679148"/>
            <a:ext cx="4244124" cy="23906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4CA99A-46DC-70C6-CBBE-DAF342FD0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33059"/>
            <a:ext cx="4714505" cy="23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1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C1CF0-5E0B-E316-DB53-332DABEE2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3000" dirty="0"/>
              <a:t>R-Boruta – </a:t>
            </a:r>
            <a:r>
              <a:rPr kumimoji="1" lang="en-US" altLang="zh-TW" sz="3000" dirty="0" err="1"/>
              <a:t>maxRuns</a:t>
            </a:r>
            <a:r>
              <a:rPr kumimoji="1" lang="en-US" altLang="zh-TW" sz="3000" dirty="0"/>
              <a:t> [100, 500, 10000] </a:t>
            </a:r>
            <a:br>
              <a:rPr kumimoji="1" lang="en-US" altLang="zh-TW" sz="3000" dirty="0"/>
            </a:br>
            <a:r>
              <a:rPr kumimoji="1" lang="en-US" altLang="zh-TW" sz="3000" dirty="0" err="1"/>
              <a:t>e.g</a:t>
            </a:r>
            <a:r>
              <a:rPr kumimoji="1" lang="en-US" altLang="zh-TW" sz="3000" dirty="0"/>
              <a:t>: </a:t>
            </a:r>
            <a:r>
              <a:rPr kumimoji="1" lang="en-US" altLang="zh-TW" sz="3000" dirty="0" err="1"/>
              <a:t>alff</a:t>
            </a:r>
            <a:r>
              <a:rPr kumimoji="1" lang="en-US" altLang="zh-TW" sz="3000" dirty="0"/>
              <a:t>-mean-</a:t>
            </a:r>
            <a:r>
              <a:rPr kumimoji="1" lang="en-US" altLang="zh-TW" sz="3000" dirty="0" err="1"/>
              <a:t>moca</a:t>
            </a:r>
            <a:endParaRPr kumimoji="1" lang="zh-TW" altLang="en-US" sz="3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6B2383-6A02-DA0C-59A0-65643D38BBA5}"/>
              </a:ext>
            </a:extLst>
          </p:cNvPr>
          <p:cNvSpPr txBox="1"/>
          <p:nvPr/>
        </p:nvSpPr>
        <p:spPr>
          <a:xfrm>
            <a:off x="609600" y="13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100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72B85B-1F6E-1A95-5310-D18D01111BB6}"/>
              </a:ext>
            </a:extLst>
          </p:cNvPr>
          <p:cNvSpPr txBox="1"/>
          <p:nvPr/>
        </p:nvSpPr>
        <p:spPr>
          <a:xfrm>
            <a:off x="6013061" y="13637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500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7E080E-7F34-1766-892A-BF83FFA2E967}"/>
              </a:ext>
            </a:extLst>
          </p:cNvPr>
          <p:cNvSpPr txBox="1"/>
          <p:nvPr/>
        </p:nvSpPr>
        <p:spPr>
          <a:xfrm>
            <a:off x="609600" y="406983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10000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85E17-6716-6684-E168-C320C0FE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04" y="4434414"/>
            <a:ext cx="4756493" cy="23415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25B2C4-7D53-C9B7-1CC3-C4C30783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04" y="1720102"/>
            <a:ext cx="4592289" cy="23497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50418F-8432-C1AB-47D5-377C52344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3058"/>
            <a:ext cx="4592289" cy="22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8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F0E81-51DD-F402-74DF-01EC860F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ALFF Results (default vs grid)  – AD8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80B6B4-E09E-80A4-A23C-9F4C819A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15861352-0079-280A-0F7D-344F5D3D8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141916"/>
              </p:ext>
            </p:extLst>
          </p:nvPr>
        </p:nvGraphicFramePr>
        <p:xfrm>
          <a:off x="609600" y="1133061"/>
          <a:ext cx="11367054" cy="5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default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1.85194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1.8093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5.208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4.527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1.029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0.999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2.05557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5.74283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0.01598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1.16078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1.85182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1.85004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4.98222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4.67611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1.01865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1.02169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0.03539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2.04297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6.19065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0.01782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1.1249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1.77742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1.82439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5.22427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4.83559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0.88937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0.91656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2.04974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6.67204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1.08703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GridSearch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5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72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72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  <a:tr h="276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227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F0E81-51DD-F402-74DF-01EC860F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ALFF Results (default vs grid) - MOCA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0C99DF3-0D52-A4D9-AA0A-AE0FE2D4B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19305"/>
              </p:ext>
            </p:extLst>
          </p:nvPr>
        </p:nvGraphicFramePr>
        <p:xfrm>
          <a:off x="609600" y="1133061"/>
          <a:ext cx="11367054" cy="540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GridSearch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8069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3368F289-FDA4-2B3D-0DBB-08626771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128215"/>
              </p:ext>
            </p:extLst>
          </p:nvPr>
        </p:nvGraphicFramePr>
        <p:xfrm>
          <a:off x="609600" y="1133061"/>
          <a:ext cx="11367054" cy="5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default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3.39916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2.80821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15.86491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10.79148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0.14028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0.11676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0.07055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2.91438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0.02007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10.90134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0.00277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0.11876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3.10224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2.74102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13.55305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10.44101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0.12714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0.11275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0.00023</a:t>
                      </a:r>
                      <a:r>
                        <a:rPr lang="zh-TW" altLang="en-US" sz="1200" dirty="0">
                          <a:solidFill>
                            <a:schemeClr val="bg1"/>
                          </a:solidFill>
                        </a:rPr>
                        <a:t>          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3.42887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15.71528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0.14074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3.11493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2.69746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13.42488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10.02784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0.12593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2.64143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10.32481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0.10951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GridSearch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5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72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72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  <a:tr h="276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72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F0E81-51DD-F402-74DF-01EC860F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ALFF Results (default vs feature </a:t>
            </a:r>
            <a:r>
              <a:rPr kumimoji="1" lang="en-US" altLang="zh-TW" dirty="0" err="1"/>
              <a:t>selction</a:t>
            </a:r>
            <a:r>
              <a:rPr kumimoji="1" lang="en-US" altLang="zh-TW" dirty="0"/>
              <a:t>) – AD8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80B6B4-E09E-80A4-A23C-9F4C819A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15861352-0079-280A-0F7D-344F5D3D8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272441"/>
              </p:ext>
            </p:extLst>
          </p:nvPr>
        </p:nvGraphicFramePr>
        <p:xfrm>
          <a:off x="609600" y="1133061"/>
          <a:ext cx="11367054" cy="5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default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1.85194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1.8093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5.208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4.527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1.029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0.999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0.03717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2.05557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5.74283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0.01598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1.16078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1.85182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1.85004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4.98222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4.67611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1.01865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1.02169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0.03539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2.04297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6.19065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0.01782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1.1249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1.77742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1.82439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5.22427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4.83559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0.88937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0.91656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2.04974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6.67204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1.08703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Selection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[Grid: False]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[threshold &lt; 60]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1.78989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1.76341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5.73611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5.1215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0.74076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0.72058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1.57441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4.3907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0.00014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0.6559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[threshold &lt; 60]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1.97053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1.87442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5.52175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4.64327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1.18607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1.11812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0.00025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1.79522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4.86236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0.00014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1.0239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1.85848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1.83569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5.27367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4.64871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1.03724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1.02063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5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72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72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  <a:tr h="276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16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F0E81-51DD-F402-74DF-01EC860F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ALFF Results (default vs feature </a:t>
            </a:r>
            <a:r>
              <a:rPr kumimoji="1" lang="en-US" altLang="zh-TW" dirty="0" err="1"/>
              <a:t>selction</a:t>
            </a:r>
            <a:r>
              <a:rPr kumimoji="1" lang="en-US" altLang="zh-TW" dirty="0"/>
              <a:t>) - MOCA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0C99DF3-0D52-A4D9-AA0A-AE0FE2D4B1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133061"/>
          <a:ext cx="11367054" cy="540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GridSearch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8069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3368F289-FDA4-2B3D-0DBB-08626771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013142"/>
              </p:ext>
            </p:extLst>
          </p:nvPr>
        </p:nvGraphicFramePr>
        <p:xfrm>
          <a:off x="609600" y="1133061"/>
          <a:ext cx="11367054" cy="55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110">
                  <a:extLst>
                    <a:ext uri="{9D8B030D-6E8A-4147-A177-3AD203B41FA5}">
                      <a16:colId xmlns:a16="http://schemas.microsoft.com/office/drawing/2014/main" val="186647892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21762534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72014973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25811407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115025453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54572881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3489519597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2439198308"/>
                    </a:ext>
                  </a:extLst>
                </a:gridCol>
                <a:gridCol w="1284493">
                  <a:extLst>
                    <a:ext uri="{9D8B030D-6E8A-4147-A177-3AD203B41FA5}">
                      <a16:colId xmlns:a16="http://schemas.microsoft.com/office/drawing/2014/main" val="107885121"/>
                    </a:ext>
                  </a:extLst>
                </a:gridCol>
              </a:tblGrid>
              <a:tr h="406225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Method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mae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 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mse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Reg: 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(train)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Reg:mape</a:t>
                      </a:r>
                      <a:endParaRPr lang="en-US" altLang="zh-TW" sz="12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(valid)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1380"/>
                  </a:ext>
                </a:extLst>
              </a:tr>
              <a:tr h="243735">
                <a:tc rowSpan="9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default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3.39916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2.80821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15.86491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10.79148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0.14028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0.11676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1174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0.07055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2.91438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0.02007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10.90134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0.00277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0.11876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7209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6145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3.10224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2.74102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13.55305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10.44101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0.12714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0.11275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9458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0.00023</a:t>
                      </a:r>
                      <a:r>
                        <a:rPr lang="zh-TW" altLang="en-US" sz="1200" dirty="0">
                          <a:solidFill>
                            <a:schemeClr val="bg1"/>
                          </a:solidFill>
                        </a:rPr>
                        <a:t>          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3.42887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15.71528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0.14074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8033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5870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en-US" altLang="zh-TW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3.11493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2.69746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13.42488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10.02784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0.12593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0991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2.64143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10.32481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0.10951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5093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2868"/>
                  </a:ext>
                </a:extLst>
              </a:tr>
              <a:tr h="243735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Selection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[Grid: False]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Var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[threshold &lt; 60]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3.48935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2.90119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16.78346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12.0541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0.13982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0.11483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395716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2.53037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8.87677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0.10404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42014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730901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[threshold &lt; 60]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3.15256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2.50891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13.78646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0.26121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0.12821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0.10187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48175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0.00027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3.52621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17.71686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0.00005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0.1436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059910"/>
                  </a:ext>
                </a:extLst>
              </a:tr>
              <a:tr h="2437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3.07804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2.75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12.88866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10.47626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0.12699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0.11344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73128"/>
                  </a:ext>
                </a:extLst>
              </a:tr>
              <a:tr h="243735">
                <a:tc rowSpan="5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Mix (</a:t>
                      </a:r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var+mean</a:t>
                      </a:r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bg1"/>
                          </a:solidFill>
                        </a:rPr>
                        <a:t>MLP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421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XGBosst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0049"/>
                  </a:ext>
                </a:extLst>
              </a:tr>
              <a:tr h="272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372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 err="1">
                          <a:solidFill>
                            <a:schemeClr val="bg1"/>
                          </a:solidFill>
                        </a:rPr>
                        <a:t>LightGBM</a:t>
                      </a:r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60126"/>
                  </a:ext>
                </a:extLst>
              </a:tr>
              <a:tr h="276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0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32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37820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EA041-4496-A518-B9C1-F2CD5697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parameter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C975C5-D490-6A57-01B4-89D1A9B67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8820CB-5546-1E2B-71CD-F2566E6A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772400" cy="2130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36DBF4-65C5-25B7-006C-49EA9BA8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63181"/>
            <a:ext cx="5181600" cy="457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88FE8E7-784D-EF5D-911A-35DE5879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4452677"/>
            <a:ext cx="895003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96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EA041-4496-A518-B9C1-F2CD5697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ALFF – Default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C975C5-D490-6A57-01B4-89D1A9B67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EC4766-BA8E-A32C-650F-5F84F55F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8632739" cy="221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0DF3C6-253F-D4FC-E724-D6E5C348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3" y="3912163"/>
            <a:ext cx="8629426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09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9C226-4340-EC7A-22BB-4E09FDDB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ALFF – Non-</a:t>
            </a:r>
            <a:r>
              <a:rPr kumimoji="1" lang="en" altLang="zh-TW" dirty="0" err="1"/>
              <a:t>GridSearch</a:t>
            </a:r>
            <a:r>
              <a:rPr kumimoji="1" lang="en" altLang="zh-TW" dirty="0"/>
              <a:t> </a:t>
            </a:r>
            <a:r>
              <a:rPr kumimoji="1" lang="en" altLang="zh-TW" dirty="0" err="1"/>
              <a:t>Resutls</a:t>
            </a:r>
            <a:r>
              <a:rPr kumimoji="1" lang="en" altLang="zh-TW" dirty="0"/>
              <a:t> [top rank = 60]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633541-58D8-F0D5-7C06-DAAD66A5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12F58D-5E5A-868F-1731-D7E95B5E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0357"/>
            <a:ext cx="8578092" cy="221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EF2F2A-9578-0F66-BEBF-F8A1E4E70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886324"/>
            <a:ext cx="8578091" cy="22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78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6E442-3F8C-1B52-82A2-F013ECA1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ALFF – </a:t>
            </a:r>
            <a:r>
              <a:rPr kumimoji="1" lang="en-US" altLang="zh-TW" dirty="0" err="1"/>
              <a:t>GridSearch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Resutls</a:t>
            </a:r>
            <a:r>
              <a:rPr kumimoji="1" lang="en-US" altLang="zh-TW" dirty="0"/>
              <a:t> [top rank = 60]</a:t>
            </a:r>
            <a:endParaRPr kumimoji="1" lang="zh-TW" altLang="en-US" dirty="0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F7EA08BA-EE5E-D49F-FB3A-AF249259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79B00E3-77E8-C07F-1705-8942E224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600200"/>
            <a:ext cx="8596379" cy="220943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87F1723-BA2E-AC4A-AED1-F7FAB6F93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3891291"/>
            <a:ext cx="8596379" cy="223487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57F03D3-F689-7BDA-5497-250E44DB6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99"/>
          <a:stretch/>
        </p:blipFill>
        <p:spPr>
          <a:xfrm>
            <a:off x="9501809" y="1595637"/>
            <a:ext cx="2080591" cy="2214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3E18CE7-471C-D00B-AF75-3BCEBA0294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89"/>
          <a:stretch/>
        </p:blipFill>
        <p:spPr>
          <a:xfrm>
            <a:off x="9501808" y="3907600"/>
            <a:ext cx="2080591" cy="2214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3A36EB1-ABE4-831A-1902-2ADF61040326}"/>
              </a:ext>
            </a:extLst>
          </p:cNvPr>
          <p:cNvSpPr txBox="1"/>
          <p:nvPr/>
        </p:nvSpPr>
        <p:spPr>
          <a:xfrm>
            <a:off x="10084285" y="12217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Default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806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87673-255D-D086-F820-BD574E02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FC – Default model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EA1DA4-88C6-D1AC-74E8-69866875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6A4009-CEE3-DF6B-8039-BF51F56C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8623437" cy="221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579C02-8753-3126-7E74-098A8248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12163"/>
            <a:ext cx="8623436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EE158-4921-9A3B-DC67-CE9AB5CA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FC – Non-</a:t>
            </a:r>
            <a:r>
              <a:rPr kumimoji="1" lang="en" altLang="zh-TW" dirty="0" err="1"/>
              <a:t>GridSearch</a:t>
            </a:r>
            <a:r>
              <a:rPr kumimoji="1" lang="en" altLang="zh-TW" dirty="0"/>
              <a:t> </a:t>
            </a:r>
            <a:r>
              <a:rPr kumimoji="1" lang="en" altLang="zh-TW" dirty="0" err="1"/>
              <a:t>Resutls</a:t>
            </a:r>
            <a:r>
              <a:rPr kumimoji="1" lang="en" altLang="zh-TW" dirty="0"/>
              <a:t> [top rank = 100]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13951F-5FAC-355B-BFC8-4FB362E0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1C3EB9-687E-2590-FED8-9E27962E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8596619" cy="2214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2ADABE-C971-A86B-5CAB-455192C7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12163"/>
            <a:ext cx="8605883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60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27F3B-95AB-2E70-24A3-C920ED21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FC – </a:t>
            </a:r>
            <a:r>
              <a:rPr kumimoji="1" lang="en" altLang="zh-TW" dirty="0" err="1"/>
              <a:t>GridSearch</a:t>
            </a:r>
            <a:r>
              <a:rPr kumimoji="1" lang="en" altLang="zh-TW" dirty="0"/>
              <a:t> </a:t>
            </a:r>
            <a:r>
              <a:rPr kumimoji="1" lang="en" altLang="zh-TW" dirty="0" err="1"/>
              <a:t>Resutls</a:t>
            </a:r>
            <a:r>
              <a:rPr kumimoji="1" lang="en" altLang="zh-TW" dirty="0"/>
              <a:t> [top rank = 100]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DFF5EC-20D9-0A6F-D79B-E5918AF5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43CF43-F228-E064-2A81-770C04161306}"/>
              </a:ext>
            </a:extLst>
          </p:cNvPr>
          <p:cNvSpPr txBox="1"/>
          <p:nvPr/>
        </p:nvSpPr>
        <p:spPr>
          <a:xfrm>
            <a:off x="10084285" y="122174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Default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1A9435D-A336-7A37-9E50-F75AF0A4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08"/>
          <a:stretch/>
        </p:blipFill>
        <p:spPr>
          <a:xfrm>
            <a:off x="9541565" y="1600200"/>
            <a:ext cx="2060298" cy="2214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42476B-03E4-5842-2BD8-9854E9616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08"/>
          <a:stretch/>
        </p:blipFill>
        <p:spPr>
          <a:xfrm>
            <a:off x="9541564" y="3912163"/>
            <a:ext cx="2060298" cy="2214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989B0B5-3E06-3731-25FB-EB8A47096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12163"/>
            <a:ext cx="8678506" cy="2214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93C5541-BA17-C248-2ADE-4F5D957F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79" y="1591074"/>
            <a:ext cx="8678506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29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3D853-02DC-AD8A-63E1-B9E5CD5E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ALFF – </a:t>
            </a:r>
            <a:r>
              <a:rPr kumimoji="1" lang="en" altLang="zh-TW" dirty="0" err="1"/>
              <a:t>GridSearch</a:t>
            </a:r>
            <a:r>
              <a:rPr kumimoji="1" lang="en" altLang="zh-TW" dirty="0"/>
              <a:t> </a:t>
            </a:r>
            <a:r>
              <a:rPr kumimoji="1" lang="en" altLang="zh-TW" dirty="0" err="1"/>
              <a:t>Resutls</a:t>
            </a:r>
            <a:r>
              <a:rPr kumimoji="1" lang="en" altLang="zh-TW" dirty="0"/>
              <a:t> [top rank = </a:t>
            </a:r>
            <a:r>
              <a:rPr kumimoji="1" lang="en-US" altLang="zh-TW" dirty="0"/>
              <a:t>60</a:t>
            </a:r>
            <a:r>
              <a:rPr kumimoji="1" lang="en" altLang="zh-TW" dirty="0"/>
              <a:t>] Fusion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A7E024-4C68-0653-3218-7CE7B0FD7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2026"/>
            <a:ext cx="10972800" cy="4525963"/>
          </a:xfrm>
        </p:spPr>
        <p:txBody>
          <a:bodyPr/>
          <a:lstStyle/>
          <a:p>
            <a:r>
              <a:rPr kumimoji="1" lang="en-US" altLang="zh-TW" sz="1000" dirty="0" err="1"/>
              <a:t>Defautl</a:t>
            </a:r>
            <a:r>
              <a:rPr kumimoji="1" lang="en-US" altLang="zh-TW" sz="1000" dirty="0"/>
              <a:t> – Mix [var / mean] </a:t>
            </a:r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r>
              <a:rPr kumimoji="1" lang="en-US" altLang="zh-TW" sz="1000" dirty="0" err="1"/>
              <a:t>GridSearch</a:t>
            </a:r>
            <a:r>
              <a:rPr kumimoji="1" lang="en-US" altLang="zh-TW" sz="1000" dirty="0"/>
              <a:t> – Mix [var / mean] Feature Selection : False</a:t>
            </a:r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endParaRPr kumimoji="1" lang="en-US" altLang="zh-TW" sz="1000" dirty="0"/>
          </a:p>
          <a:p>
            <a:r>
              <a:rPr kumimoji="1" lang="en-US" altLang="zh-TW" sz="1000" dirty="0" err="1"/>
              <a:t>GridSearch</a:t>
            </a:r>
            <a:r>
              <a:rPr kumimoji="1" lang="en-US" altLang="zh-TW" sz="1000" dirty="0"/>
              <a:t> – Mix [var / mean] Feature Selection : True</a:t>
            </a:r>
            <a:br>
              <a:rPr kumimoji="1" lang="en-US" altLang="zh-TW" sz="1000" dirty="0"/>
            </a:br>
            <a:endParaRPr kumimoji="1" lang="zh-TW" altLang="en-US" sz="1000" dirty="0"/>
          </a:p>
          <a:p>
            <a:endParaRPr kumimoji="1" lang="zh-TW" altLang="en-US" sz="1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1AEA7D-4320-B939-6BCE-DD92731C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63757"/>
            <a:ext cx="7772400" cy="15717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8FC873-AE7B-069F-EB55-660D85CB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5184812"/>
            <a:ext cx="7772400" cy="15352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9B070F-42EA-194D-15EF-19C0239FF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3331808"/>
            <a:ext cx="7772400" cy="16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81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796F3-426E-D59A-EAF5-0493E0E1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E7E90-FED5-17A7-6D0F-73898FB9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Model predict(x)</a:t>
            </a:r>
          </a:p>
          <a:p>
            <a:r>
              <a:rPr kumimoji="1" lang="en-US" altLang="zh-TW" dirty="0"/>
              <a:t>Train valid test -&gt; overall or cross validation (cv)</a:t>
            </a:r>
          </a:p>
          <a:p>
            <a:r>
              <a:rPr kumimoji="1" lang="en-US" altLang="zh-TW" dirty="0" err="1"/>
              <a:t>E.g</a:t>
            </a:r>
            <a:r>
              <a:rPr kumimoji="1" lang="en-US" altLang="zh-TW" dirty="0"/>
              <a:t>: mean, var, mix (</a:t>
            </a:r>
            <a:r>
              <a:rPr kumimoji="1" lang="en-US" altLang="zh-TW" dirty="0" err="1"/>
              <a:t>alff</a:t>
            </a:r>
            <a:r>
              <a:rPr kumimoji="1" lang="en-US" altLang="zh-TW" dirty="0"/>
              <a:t>: 8 &amp; 80, fc: )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feature</a:t>
            </a:r>
          </a:p>
          <a:p>
            <a:r>
              <a:rPr kumimoji="1" lang="en-US" altLang="zh-TW" dirty="0"/>
              <a:t>Cluster feature - Ranking top or confirm feature?</a:t>
            </a:r>
          </a:p>
          <a:p>
            <a:pPr lvl="1"/>
            <a:r>
              <a:rPr kumimoji="1" lang="en-US" altLang="zh-TW" dirty="0"/>
              <a:t>Both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643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F5892-644D-0B77-6FB2-643CD126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Alff</a:t>
            </a:r>
            <a:r>
              <a:rPr kumimoji="1" lang="en-US" altLang="zh-TW" dirty="0"/>
              <a:t> mix top-8 &amp; top-80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40B52D-DAD7-FD93-ECE1-5644BD89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000" dirty="0"/>
              <a:t>Feature : Top - 8</a:t>
            </a:r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Feature: Top - 80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B41850-3CC6-9C25-1AAB-D3ABC6FC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0780"/>
            <a:ext cx="7772400" cy="15717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75FA44-8D19-6962-3836-E420CB39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51415"/>
            <a:ext cx="7772400" cy="15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5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mdALFF</a:t>
            </a:r>
            <a:r>
              <a:rPr lang="en-US" altLang="en-US">
                <a:sym typeface="+mn-ea"/>
              </a:rPr>
              <a:t> demo 1 - 3 fold [initialization model]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89200"/>
            <a:ext cx="2762250" cy="3838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95" y="2489200"/>
            <a:ext cx="2705100" cy="38379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30" y="2488565"/>
            <a:ext cx="2743200" cy="38385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7955"/>
            <a:ext cx="330517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CA623-B676-5616-DA77-312F5A5DD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 error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41F880-6FFE-E454-5EF4-5169FEF9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0D3E91-CCCE-ABDC-7E06-B315589B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63181"/>
            <a:ext cx="6464300" cy="2667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B59D2D-F6C1-9AD6-0FFA-0D2CCE9B0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00200"/>
            <a:ext cx="10972800" cy="21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3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mdALFF</a:t>
            </a:r>
            <a:r>
              <a:rPr lang="en-US" altLang="en-US">
                <a:sym typeface="+mn-ea"/>
              </a:rPr>
              <a:t> demo 2 - 3 fold [initialization model]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2743200" cy="38766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80" y="1416685"/>
            <a:ext cx="2762250" cy="387731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75" y="1417955"/>
            <a:ext cx="277177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+mn-ea"/>
              </a:rPr>
              <a:t>mdALFF</a:t>
            </a:r>
            <a:r>
              <a:rPr lang="en-US" altLang="en-US">
                <a:sym typeface="+mn-ea"/>
              </a:rPr>
              <a:t> demo - 3 fold [GridSearch model]</a:t>
            </a:r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91285"/>
            <a:ext cx="5446395" cy="27139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4140835"/>
            <a:ext cx="5446800" cy="26985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370" y="1395730"/>
            <a:ext cx="5446800" cy="27052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" y="1101090"/>
            <a:ext cx="5447030" cy="273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value Nan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10972800" cy="124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dFC </a:t>
            </a:r>
            <a:r>
              <a:rPr lang="en-US" altLang="en-US">
                <a:sym typeface="+mn-ea"/>
              </a:rPr>
              <a:t>demo</a:t>
            </a:r>
            <a:endParaRPr lang="en-US" altLang="zh-TW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955"/>
            <a:ext cx="3524250" cy="4505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60" y="1417955"/>
            <a:ext cx="3707765" cy="45053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1417955"/>
            <a:ext cx="3590925" cy="4505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41042</TotalTime>
  <Words>1399</Words>
  <Application>Microsoft Macintosh PowerPoint</Application>
  <PresentationFormat>寬螢幕</PresentationFormat>
  <Paragraphs>657</Paragraphs>
  <Slides>50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4" baseType="lpstr">
      <vt:lpstr>宋体</vt:lpstr>
      <vt:lpstr>Arial</vt:lpstr>
      <vt:lpstr>Calibri</vt:lpstr>
      <vt:lpstr>Art_mountaineering</vt:lpstr>
      <vt:lpstr>Data format</vt:lpstr>
      <vt:lpstr>Experiment</vt:lpstr>
      <vt:lpstr>PowerPoint 簡報</vt:lpstr>
      <vt:lpstr>PowerPoint 簡報</vt:lpstr>
      <vt:lpstr>mdALFF demo 1 - 3 fold [initialization model]</vt:lpstr>
      <vt:lpstr>mdALFF demo 2 - 3 fold [initialization model]</vt:lpstr>
      <vt:lpstr>mdALFF demo - 3 fold [GridSearch model]</vt:lpstr>
      <vt:lpstr>value Nan</vt:lpstr>
      <vt:lpstr>dFC demo</vt:lpstr>
      <vt:lpstr>model config problem</vt:lpstr>
      <vt:lpstr>train test balance data</vt:lpstr>
      <vt:lpstr>PowerPoint 簡報</vt:lpstr>
      <vt:lpstr>Gridsearch cv param result dict</vt:lpstr>
      <vt:lpstr>BorutaPy – Feature Selection for Regression</vt:lpstr>
      <vt:lpstr>Boruta Shape – ALFF Var Result</vt:lpstr>
      <vt:lpstr>Boruta Shape – ALFF Mean Result</vt:lpstr>
      <vt:lpstr>Problem</vt:lpstr>
      <vt:lpstr>Boruta Shape – Plot Result</vt:lpstr>
      <vt:lpstr>Cuda version crack</vt:lpstr>
      <vt:lpstr>AD8 &amp; MOCA [mean, variable] feature selection</vt:lpstr>
      <vt:lpstr>BorutaPy – e.g</vt:lpstr>
      <vt:lpstr>BorutaPy – e.g</vt:lpstr>
      <vt:lpstr>BorutaPy – e.g</vt:lpstr>
      <vt:lpstr>BorutaPy – e.g</vt:lpstr>
      <vt:lpstr>Feature Selection – Boruta_pya</vt:lpstr>
      <vt:lpstr>Feature Selection – Boruta-R</vt:lpstr>
      <vt:lpstr>Feature Selection – Boruta-R</vt:lpstr>
      <vt:lpstr>Feature Selection – Boruta-R</vt:lpstr>
      <vt:lpstr>R-Boruta(default) – SCD AD8 &amp; MOCA mean data </vt:lpstr>
      <vt:lpstr>BORUTA_PY - SCD AD8 &amp; MOCA mean data </vt:lpstr>
      <vt:lpstr>R-Boruta(default) – SCD AD8 &amp; MOCA var data </vt:lpstr>
      <vt:lpstr>BORUTA_PY - SCD AD8 &amp; MOCA var data </vt:lpstr>
      <vt:lpstr>Scikit-learn – base model config</vt:lpstr>
      <vt:lpstr>R-Boruta – maxRuns [100, 500, 10000]  e.g: alff-var-moca</vt:lpstr>
      <vt:lpstr>R-Boruta – maxRuns [100, 500, 10000]  e.g: alff-mean-moca</vt:lpstr>
      <vt:lpstr>ALFF Results (default vs grid)  – AD8</vt:lpstr>
      <vt:lpstr>ALFF Results (default vs grid) - MOCA</vt:lpstr>
      <vt:lpstr>ALFF Results (default vs feature selction) – AD8</vt:lpstr>
      <vt:lpstr>ALFF Results (default vs feature selction) - MOCA</vt:lpstr>
      <vt:lpstr>Model parameter config</vt:lpstr>
      <vt:lpstr>ALFF – Default model</vt:lpstr>
      <vt:lpstr>ALFF – Non-GridSearch Resutls [top rank = 60]</vt:lpstr>
      <vt:lpstr>ALFF – GridSearch Resutls [top rank = 60]</vt:lpstr>
      <vt:lpstr>FC – Default model</vt:lpstr>
      <vt:lpstr>FC – Non-GridSearch Resutls [top rank = 100]</vt:lpstr>
      <vt:lpstr>FC – GridSearch Resutls [top rank = 100]</vt:lpstr>
      <vt:lpstr>ALFF – GridSearch Resutls [top rank = 60] Fusion</vt:lpstr>
      <vt:lpstr>PowerPoint 簡報</vt:lpstr>
      <vt:lpstr>Alff mix top-8 &amp; top-80</vt:lpstr>
      <vt:lpstr>R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</dc:title>
  <dc:creator>john</dc:creator>
  <cp:lastModifiedBy>志宇 簡</cp:lastModifiedBy>
  <cp:revision>2572</cp:revision>
  <dcterms:created xsi:type="dcterms:W3CDTF">2022-07-11T08:18:41Z</dcterms:created>
  <dcterms:modified xsi:type="dcterms:W3CDTF">2022-09-07T01:10:29Z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1028-11.1.0.9615</vt:lpwstr>
  </property>
</Properties>
</file>